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394" r:id="rId3"/>
    <p:sldId id="466" r:id="rId4"/>
    <p:sldId id="556" r:id="rId5"/>
    <p:sldId id="507" r:id="rId6"/>
    <p:sldId id="501" r:id="rId7"/>
    <p:sldId id="532" r:id="rId8"/>
    <p:sldId id="550" r:id="rId9"/>
    <p:sldId id="561" r:id="rId10"/>
    <p:sldId id="560" r:id="rId11"/>
    <p:sldId id="502" r:id="rId12"/>
    <p:sldId id="504" r:id="rId13"/>
    <p:sldId id="514" r:id="rId14"/>
    <p:sldId id="519" r:id="rId15"/>
    <p:sldId id="520" r:id="rId16"/>
    <p:sldId id="533" r:id="rId17"/>
    <p:sldId id="549" r:id="rId18"/>
    <p:sldId id="513" r:id="rId19"/>
    <p:sldId id="534" r:id="rId20"/>
    <p:sldId id="512" r:id="rId21"/>
    <p:sldId id="511" r:id="rId22"/>
    <p:sldId id="515" r:id="rId23"/>
    <p:sldId id="551" r:id="rId24"/>
    <p:sldId id="508" r:id="rId25"/>
    <p:sldId id="540" r:id="rId26"/>
    <p:sldId id="541" r:id="rId27"/>
    <p:sldId id="545" r:id="rId28"/>
    <p:sldId id="542" r:id="rId29"/>
    <p:sldId id="543" r:id="rId30"/>
    <p:sldId id="564" r:id="rId31"/>
    <p:sldId id="569" r:id="rId32"/>
    <p:sldId id="565" r:id="rId33"/>
    <p:sldId id="566" r:id="rId34"/>
    <p:sldId id="570" r:id="rId35"/>
    <p:sldId id="567" r:id="rId36"/>
    <p:sldId id="568" r:id="rId37"/>
    <p:sldId id="503" r:id="rId38"/>
    <p:sldId id="557" r:id="rId39"/>
    <p:sldId id="558" r:id="rId40"/>
    <p:sldId id="559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051EFF2-262B-4664-AEF3-12272207E07F}">
          <p14:sldIdLst>
            <p14:sldId id="394"/>
            <p14:sldId id="466"/>
            <p14:sldId id="556"/>
          </p14:sldIdLst>
        </p14:section>
        <p14:section name="Document Object Model (DOM)" id="{1275515A-D004-4D19-9766-2BE6BFCA3702}">
          <p14:sldIdLst>
            <p14:sldId id="507"/>
            <p14:sldId id="501"/>
            <p14:sldId id="532"/>
            <p14:sldId id="550"/>
            <p14:sldId id="561"/>
            <p14:sldId id="560"/>
            <p14:sldId id="502"/>
            <p14:sldId id="504"/>
            <p14:sldId id="514"/>
            <p14:sldId id="519"/>
            <p14:sldId id="520"/>
            <p14:sldId id="533"/>
            <p14:sldId id="549"/>
            <p14:sldId id="513"/>
            <p14:sldId id="534"/>
            <p14:sldId id="512"/>
            <p14:sldId id="511"/>
            <p14:sldId id="515"/>
            <p14:sldId id="551"/>
          </p14:sldIdLst>
        </p14:section>
        <p14:section name="Browser Object Model (BOM)" id="{9AD0F4A6-C7C4-4543-A28F-48E74D2B6922}">
          <p14:sldIdLst>
            <p14:sldId id="508"/>
            <p14:sldId id="540"/>
            <p14:sldId id="541"/>
            <p14:sldId id="545"/>
            <p14:sldId id="542"/>
            <p14:sldId id="543"/>
            <p14:sldId id="564"/>
            <p14:sldId id="569"/>
            <p14:sldId id="565"/>
            <p14:sldId id="566"/>
            <p14:sldId id="570"/>
            <p14:sldId id="567"/>
          </p14:sldIdLst>
        </p14:section>
        <p14:section name="Conclusion" id="{8C19B68B-C0D8-4E95-98FA-AA91A38792FA}">
          <p14:sldIdLst>
            <p14:sldId id="568"/>
            <p14:sldId id="503"/>
            <p14:sldId id="557"/>
            <p14:sldId id="558"/>
            <p14:sldId id="5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144" y="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57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95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410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73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8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9996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hyperlink" Target="http://software.hixie.ch/utilities/js/live-dom-viewer/?saved=427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6.png"/><Relationship Id="rId14" Type="http://schemas.openxmlformats.org/officeDocument/2006/relationships/hyperlink" Target="http://www.telenor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Document Object Model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/>
          </a:bodyPr>
          <a:lstStyle/>
          <a:p>
            <a:r>
              <a:rPr lang="en-US" dirty="0"/>
              <a:t>DOM and BOM, Traverse DOM Tree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984299" y="3756456"/>
            <a:ext cx="2198039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DOM and BOM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2" y="3372610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js do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4234084"/>
            <a:ext cx="1733916" cy="18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to sum two numbers (fill the missing code)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Numbers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0940" y="2070085"/>
            <a:ext cx="10823576" cy="41003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 +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 =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readonly="readonly" /&gt;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type="button" value="Calc"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TODO: sum = num1 + num2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24" y="3970851"/>
            <a:ext cx="4102055" cy="23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Numbers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600200"/>
            <a:ext cx="10558968" cy="32231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num1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num2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sum = Number(num1) + Number(num2);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sum;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API: Element Properties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371600"/>
            <a:ext cx="10558968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id="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class="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big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"&gt;First &lt;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&gt;DIV&lt;/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&gt;&lt;/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3244" y="2380386"/>
            <a:ext cx="10558968" cy="37156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div = document.getElementById('first');</a:t>
            </a:r>
            <a:endParaRPr lang="bg-BG" sz="29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tagName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DIV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className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big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textContent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 DIV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innerHTML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 &lt;b&gt;DIV&lt;/b&gt;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outerHTML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&lt;div id="first" class="big"&gt;First &lt;b&gt;DIV&lt;/b&gt;&lt;/div&gt;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668" y="3161285"/>
            <a:ext cx="2628900" cy="828675"/>
          </a:xfrm>
          <a:prstGeom prst="roundRect">
            <a:avLst>
              <a:gd name="adj" fmla="val 3754"/>
            </a:avLst>
          </a:prstGeom>
        </p:spPr>
      </p:pic>
    </p:spTree>
    <p:extLst>
      <p:ext uri="{BB962C8B-B14F-4D97-AF65-F5344CB8AC3E}">
        <p14:creationId xmlns:p14="http://schemas.microsoft.com/office/powerpoint/2010/main" val="326431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HTML page holds a short text + link "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Read more …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Clicking on the link shows more text and hides the link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Show More Text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2741547"/>
            <a:ext cx="4286762" cy="3520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14" y="2740568"/>
            <a:ext cx="4287898" cy="352140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882868" y="4348872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58628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18412" y="4503921"/>
            <a:ext cx="4105472" cy="1896879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See the DOM tree here: </a:t>
            </a:r>
            <a:r>
              <a:rPr lang="en-US" sz="2800" dirty="0">
                <a:hlinkClick r:id="rId2"/>
              </a:rPr>
              <a:t>http://software.hixie.ch/utilities/js/live-dom-viewer/?saved=4275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Show More Text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46597"/>
            <a:ext cx="6629398" cy="5080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the "Show More Text Example".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onclick= 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"&gt;Read more …&lt;/a&gt;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 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"&gt;Welcome to …&lt;/span&gt;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TODO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2054" name="Picture 6" descr="http://gifmaker.me/files/download/home/20160619/22/CmWuWuiwxGTUxiTHLrJZnq/output_nYYOfx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234" y="1246597"/>
            <a:ext cx="36766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7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Show More Text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46597"/>
            <a:ext cx="10667998" cy="47732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the "Show More Text Example".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onclick="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"&gt;Read more …&lt;/a&gt;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"&gt;Welcome to …&lt;/span&gt;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.style.display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.style.display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2054" name="Picture 6" descr="http://gifmaker.me/files/download/home/20160619/22/CmWuWuiwxGTUxiTHLrJZnq/output_nYYOfx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62" y="2770597"/>
            <a:ext cx="36766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6005" y="617382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selectors </a:t>
            </a:r>
            <a:r>
              <a:rPr lang="en-US" dirty="0"/>
              <a:t>are strings that follow CSS syntax for matching</a:t>
            </a:r>
          </a:p>
          <a:p>
            <a:pPr lvl="1"/>
            <a:r>
              <a:rPr lang="en-US" dirty="0"/>
              <a:t>Works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querySelector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querySelectorAll</a:t>
            </a:r>
          </a:p>
          <a:p>
            <a:pPr lvl="1"/>
            <a:r>
              <a:rPr lang="en-US" dirty="0"/>
              <a:t>Base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 operations (helper library)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/>
              <a:t>They allow very fast and powerful element matching, e.g.: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"#main"</a:t>
            </a:r>
            <a:r>
              <a:rPr lang="en-US" noProof="1"/>
              <a:t> </a:t>
            </a:r>
            <a:r>
              <a:rPr lang="en-US" noProof="1">
                <a:sym typeface="Wingdings" panose="05000000000000000000" pitchFamily="2" charset="2"/>
              </a:rPr>
              <a:t> </a:t>
            </a:r>
            <a:r>
              <a:rPr lang="en-US" dirty="0"/>
              <a:t>returns the element with ID "main"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"#content div"</a:t>
            </a:r>
            <a:r>
              <a:rPr lang="en-US" dirty="0">
                <a:sym typeface="Wingdings" panose="05000000000000000000" pitchFamily="2" charset="2"/>
              </a:rPr>
              <a:t>  selects 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&lt;div&gt;</a:t>
            </a:r>
            <a:r>
              <a:rPr lang="en-US" dirty="0">
                <a:sym typeface="Wingdings" panose="05000000000000000000" pitchFamily="2" charset="2"/>
              </a:rPr>
              <a:t>s inside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#content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.note, .alert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all elements with class "note"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or</a:t>
            </a:r>
            <a:r>
              <a:rPr lang="en-US" dirty="0">
                <a:sym typeface="Wingdings" panose="05000000000000000000" pitchFamily="2" charset="2"/>
              </a:rPr>
              <a:t> "alert"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"input[name='login']"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&lt;input&gt;</a:t>
            </a:r>
            <a:r>
              <a:rPr lang="en-US" dirty="0">
                <a:sym typeface="Wingdings" panose="05000000000000000000" pitchFamily="2" charset="2"/>
              </a:rPr>
              <a:t> with name "login"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</p:spTree>
    <p:extLst>
      <p:ext uri="{BB962C8B-B14F-4D97-AF65-F5344CB8AC3E}">
        <p14:creationId xmlns:p14="http://schemas.microsoft.com/office/powerpoint/2010/main" val="352837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items </a:t>
            </a:r>
            <a:r>
              <a:rPr lang="en-US" dirty="0"/>
              <a:t>from given HTML list and append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 to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area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Collect List Items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2438400"/>
            <a:ext cx="4343400" cy="392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2" y="2438400"/>
            <a:ext cx="4343400" cy="3924300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5899440" y="4261829"/>
            <a:ext cx="383449" cy="277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05335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Collect List Items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95400"/>
            <a:ext cx="6172198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&gt;third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 Text&lt;/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45" y="1939900"/>
            <a:ext cx="4009590" cy="36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Collect List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21941"/>
            <a:ext cx="10667998" cy="47605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itemNodes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("ul#items li");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textarea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document.querySelector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("#result");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node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itemNodes)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textarea.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+= node.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15436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7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</a:t>
            </a:r>
            <a:r>
              <a:rPr lang="en-US" dirty="0"/>
              <a:t>?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API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Select Elements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BOM</a:t>
            </a:r>
            <a:r>
              <a:rPr lang="bg-BG" dirty="0"/>
              <a:t>?</a:t>
            </a:r>
            <a:endParaRPr lang="en-US" dirty="0"/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Using Timers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HTML page holds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</a:t>
            </a:r>
            <a:r>
              <a:rPr lang="en-US" dirty="0"/>
              <a:t>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rows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 button click, colorize in color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teal</a:t>
            </a:r>
            <a:r>
              <a:rPr lang="en-US" dirty="0"/>
              <a:t>" all even rows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Colorize Table Rows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2514600"/>
            <a:ext cx="10515598" cy="38744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border="1"&gt;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&gt;Town&lt;/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&gt;Eve&lt;/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&gt;Sofia&lt;/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&gt;Nick&lt;/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&gt;Didi&lt;/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&gt;Ruse&lt;/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&gt;Tedy&lt;/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colorizeRows()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"&gt;Colorize&lt;/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812" y="2438400"/>
            <a:ext cx="2895921" cy="3241974"/>
          </a:xfrm>
          <a:prstGeom prst="rect">
            <a:avLst/>
          </a:prstGeom>
        </p:spPr>
      </p:pic>
      <p:sp>
        <p:nvSpPr>
          <p:cNvPr id="7" name="Arrow: Left 6"/>
          <p:cNvSpPr/>
          <p:nvPr/>
        </p:nvSpPr>
        <p:spPr>
          <a:xfrm>
            <a:off x="10199484" y="3782440"/>
            <a:ext cx="3048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Arrow: Left 7"/>
          <p:cNvSpPr/>
          <p:nvPr/>
        </p:nvSpPr>
        <p:spPr>
          <a:xfrm>
            <a:off x="10199484" y="4481205"/>
            <a:ext cx="3048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: Rounded Corners 8"/>
          <p:cNvSpPr/>
          <p:nvPr/>
        </p:nvSpPr>
        <p:spPr>
          <a:xfrm>
            <a:off x="8694940" y="3735422"/>
            <a:ext cx="1382915" cy="343421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8694940" y="4439286"/>
            <a:ext cx="1382915" cy="343421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11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Colorize Table Rows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211080"/>
            <a:ext cx="10515598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colorizeRows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rows = document.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("table tr");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index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row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rows)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index++;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(index % 2 == 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row.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style.background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"teal";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412" y="1332607"/>
            <a:ext cx="2868265" cy="302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7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Document Object Model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5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1412" y="4876800"/>
            <a:ext cx="9832319" cy="820600"/>
          </a:xfrm>
        </p:spPr>
        <p:txBody>
          <a:bodyPr/>
          <a:lstStyle/>
          <a:p>
            <a:r>
              <a:rPr lang="en-US" dirty="0"/>
              <a:t>Browser Object Model (BOM)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41412" y="5754968"/>
            <a:ext cx="9832319" cy="688256"/>
          </a:xfrm>
        </p:spPr>
        <p:txBody>
          <a:bodyPr/>
          <a:lstStyle/>
          <a:p>
            <a:r>
              <a:rPr lang="en-US"/>
              <a:t>The Built-In Browser Objects</a:t>
            </a:r>
            <a:endParaRPr lang="en-US" dirty="0"/>
          </a:p>
        </p:txBody>
      </p:sp>
      <p:pic>
        <p:nvPicPr>
          <p:cNvPr id="4" name="Picture 2" descr="http://www.iconarchive.com/icons/aha-soft/software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1381">
            <a:off x="7691789" y="1462818"/>
            <a:ext cx="2971578" cy="29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musingsfrommars.org/images/browsers_dhtm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248">
            <a:off x="1711441" y="1520193"/>
            <a:ext cx="3394710" cy="3143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651952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782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Browsers expose some objects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window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screen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navigator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history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location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document</a:t>
            </a:r>
            <a:r>
              <a:rPr lang="en-US" dirty="0"/>
              <a:t>, 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Browser Object Model (BOM)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93" y="2541270"/>
            <a:ext cx="6507819" cy="347853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27468" y="2641515"/>
            <a:ext cx="4355358" cy="32189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navigator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history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895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with BOM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126" y="1314365"/>
            <a:ext cx="10781486" cy="633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window.navigator.userAgent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23126" y="2233419"/>
            <a:ext cx="10781486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navigator.language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en-US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12" y="1200065"/>
            <a:ext cx="4267200" cy="186690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723126" y="3536872"/>
            <a:ext cx="10781486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x " 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screen.height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1920 x 1080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23126" y="4840325"/>
            <a:ext cx="107814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document.location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"https://softuni.bg";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23126" y="5743669"/>
            <a:ext cx="107814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history.back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47790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JS we can start / stop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timers</a:t>
            </a:r>
            <a:r>
              <a:rPr lang="en-US" dirty="0"/>
              <a:t> (intervals)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SetInterval() / ClearInterval()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9326" y="2029433"/>
            <a:ext cx="10629086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intervalID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setInterval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console.log("1 sec. passed");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 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Delay = 1000 ms = 1 second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9326" y="5677712"/>
            <a:ext cx="106290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clearInterval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(intervalID);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Stop the timer</a:t>
            </a:r>
          </a:p>
        </p:txBody>
      </p:sp>
      <p:pic>
        <p:nvPicPr>
          <p:cNvPr id="1028" name="Picture 4" descr="Резултат с изображение за tim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492" y="2200875"/>
            <a:ext cx="2275064" cy="227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10731" y="4886391"/>
            <a:ext cx="6092825" cy="6194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prstClr val="white"/>
                </a:solidFill>
              </a:rPr>
              <a:t>Remove (cancel) existing timer</a:t>
            </a:r>
          </a:p>
        </p:txBody>
      </p:sp>
    </p:spTree>
    <p:extLst>
      <p:ext uri="{BB962C8B-B14F-4D97-AF65-F5344CB8AC3E}">
        <p14:creationId xmlns:p14="http://schemas.microsoft.com/office/powerpoint/2010/main" val="375501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HTML page contains an empty text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field</a:t>
            </a:r>
          </a:p>
          <a:p>
            <a:pPr lvl="1"/>
            <a:r>
              <a:rPr lang="en-US" dirty="0"/>
              <a:t>Implement the missing JS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countdown(startTime)</a:t>
            </a:r>
          </a:p>
          <a:p>
            <a:pPr lvl="1"/>
            <a:r>
              <a:rPr lang="en-US" dirty="0"/>
              <a:t>It takes 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parameter</a:t>
            </a:r>
            <a:r>
              <a:rPr lang="en-US" dirty="0"/>
              <a:t>, the starting time in seconds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Each second</a:t>
            </a:r>
            <a:r>
              <a:rPr lang="en-US" dirty="0"/>
              <a:t>, it ticks down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displays the current time </a:t>
            </a:r>
            <a:r>
              <a:rPr lang="en-US" dirty="0"/>
              <a:t>in the input field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Countdown Timer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5103812" y="3901041"/>
            <a:ext cx="6553200" cy="25306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style="border:3px solid blue; text-align:center; font-size:2em;" disabled="true"/&gt;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&lt;script&gt;window.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onload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function() {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countdown(600)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}&lt;/script&gt;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4512607"/>
            <a:ext cx="2847710" cy="191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5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/>
              <a:t>Solution: Countdown Timer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79869" y="1476686"/>
            <a:ext cx="10629086" cy="46193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countdown(startTime)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time = startTime;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box = document.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getElementById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('time');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intervalID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setInterval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(decrement, 1000);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decrement()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time--;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box.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Math.trunc(time / 60) +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':' + ("0" + (time % 60)).slice(-2);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2491" y="5581262"/>
            <a:ext cx="845646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70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parenthesized text </a:t>
            </a:r>
            <a:r>
              <a:rPr lang="en-US" dirty="0"/>
              <a:t>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target</a:t>
            </a:r>
            <a:r>
              <a:rPr lang="en-US" dirty="0"/>
              <a:t> paragraph</a:t>
            </a:r>
          </a:p>
          <a:p>
            <a:pPr lvl="1"/>
            <a:r>
              <a:rPr lang="en-US" dirty="0"/>
              <a:t>Your function will receive an element ID to parse</a:t>
            </a:r>
          </a:p>
          <a:p>
            <a:pPr lvl="1"/>
            <a:r>
              <a:rPr lang="en-US" dirty="0"/>
              <a:t>Return the result as string, joined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"; "</a:t>
            </a:r>
            <a:r>
              <a:rPr lang="en-US" dirty="0"/>
              <a:t>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Parenthesis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3380998"/>
            <a:ext cx="6375138" cy="3019802"/>
          </a:xfrm>
          <a:prstGeom prst="rect">
            <a:avLst/>
          </a:prstGeom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7575634" y="4079532"/>
            <a:ext cx="4233778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Bulgarian brandy;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alcoholic drink;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apples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164" y="5702266"/>
            <a:ext cx="4861248" cy="52084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Arrow: Right 8"/>
          <p:cNvSpPr/>
          <p:nvPr/>
        </p:nvSpPr>
        <p:spPr>
          <a:xfrm>
            <a:off x="6995981" y="4505552"/>
            <a:ext cx="3810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6034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87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Parenthesis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981200"/>
            <a:ext cx="10972800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id="content"&gt;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Rakiya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Bulgarian brandy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is home-made liquor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alcoholic drink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 It can be made of grapes, plums or other fruits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apples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id="holder"&gt;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Lorem ipsum dolor sit amet,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consectetur adipiscing elit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), sed do eiusmod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incididunt ut labore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 dolore magna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aliqua.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4002702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Parenthesis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091744"/>
            <a:ext cx="10972800" cy="5531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elementId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para = document.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getElementById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elementId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pattern = 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\(([^)]+)\)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/g;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 = [];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match = pattern.exec(para);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while(match)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result.push(match[1]);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match = pattern.exec(para);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result.join('; 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4348" y="6108502"/>
            <a:ext cx="845646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528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table </a:t>
            </a:r>
            <a:r>
              <a:rPr lang="en-US" dirty="0"/>
              <a:t>and sum all values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last column</a:t>
            </a:r>
          </a:p>
          <a:p>
            <a:r>
              <a:rPr lang="en-US" dirty="0"/>
              <a:t>Display the result inside element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dirty="0"/>
              <a:t>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22" y="2743200"/>
            <a:ext cx="3590925" cy="3644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446" y="2743200"/>
            <a:ext cx="3591057" cy="3644655"/>
          </a:xfrm>
          <a:prstGeom prst="rect">
            <a:avLst/>
          </a:prstGeom>
        </p:spPr>
      </p:pic>
      <p:sp>
        <p:nvSpPr>
          <p:cNvPr id="9" name="Arrow: Right 8"/>
          <p:cNvSpPr/>
          <p:nvPr/>
        </p:nvSpPr>
        <p:spPr>
          <a:xfrm>
            <a:off x="5826852" y="4146427"/>
            <a:ext cx="534988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231898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Table (2)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08012" y="1905000"/>
            <a:ext cx="10972800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&lt;tbody&gt;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&lt;tr&gt;&lt;th&gt;Product&lt;/th&gt;&lt;th&gt;Cost&lt;/th&gt;&lt;/tr&gt;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&lt;tr&gt;&lt;td&gt;Beer&lt;/td&gt;   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2.88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&lt;tr&gt;&lt;td&gt;Fries&lt;/td&gt;  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2.15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&lt;tr&gt;&lt;td&gt;Burger&lt;/td&gt; 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4.59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&lt;tr&gt;&lt;td&gt;Total:&lt;/td&gt; &lt;td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"&gt;&lt;/td&gt;&lt;/tr&gt;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&lt;/tbody&gt;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"&gt;Sum&lt;/button&gt;</a:t>
            </a:r>
          </a:p>
        </p:txBody>
      </p:sp>
    </p:spTree>
    <p:extLst>
      <p:ext uri="{BB962C8B-B14F-4D97-AF65-F5344CB8AC3E}">
        <p14:creationId xmlns:p14="http://schemas.microsoft.com/office/powerpoint/2010/main" val="3213806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524000"/>
            <a:ext cx="10972800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sum()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table =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total = 0;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 = 1; i &lt; table.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cols = table[i].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children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cost = cols[cols.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- 1].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total += Number(cost);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getElementById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total;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9206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Document Object Model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7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Browsers keep elements as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DOM tree</a:t>
            </a:r>
          </a:p>
          <a:p>
            <a:r>
              <a:rPr lang="en-US" sz="3200" dirty="0"/>
              <a:t>Finding / modifying DOM elements: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Accessing content: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98" y="1447801"/>
            <a:ext cx="297870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45300" y="2608073"/>
            <a:ext cx="7620000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style.display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'none';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document.createElement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('hr'));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45300" y="5235266"/>
            <a:ext cx="762000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text =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element.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element.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"Hello, DOM!"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 Object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3206" y="4855488"/>
            <a:ext cx="9832319" cy="820600"/>
          </a:xfrm>
        </p:spPr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83206" y="5754968"/>
            <a:ext cx="9832319" cy="719034"/>
          </a:xfrm>
        </p:spPr>
        <p:txBody>
          <a:bodyPr/>
          <a:lstStyle/>
          <a:p>
            <a:r>
              <a:rPr lang="en-US" dirty="0"/>
              <a:t>Traverse the DOM Tree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11" y="800912"/>
            <a:ext cx="6568874" cy="3762752"/>
          </a:xfrm>
          <a:prstGeom prst="roundRect">
            <a:avLst>
              <a:gd name="adj" fmla="val 8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293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 Object Model (DOM)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HTML documents in the browser are stored 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tree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en-US" dirty="0"/>
              <a:t>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elements</a:t>
            </a:r>
          </a:p>
          <a:p>
            <a:pPr lvl="1"/>
            <a:r>
              <a:rPr lang="en-US" dirty="0"/>
              <a:t>Elements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(attribute + value)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events</a:t>
            </a:r>
          </a:p>
          <a:p>
            <a:pPr>
              <a:spcBef>
                <a:spcPts val="18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API </a:t>
            </a:r>
            <a:r>
              <a:rPr lang="en-US" dirty="0"/>
              <a:t>allows search / modify the DOM tree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DOM?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63589" y="4800600"/>
            <a:ext cx="10256784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style.display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'none';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document.createElement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('hr'));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 a single element </a:t>
            </a:r>
            <a:r>
              <a:rPr lang="en-US" dirty="0">
                <a:sym typeface="Wingdings" panose="05000000000000000000" pitchFamily="2" charset="2"/>
              </a:rPr>
              <a:t> 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HTMLElement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Select a collection of elements </a:t>
            </a:r>
            <a:r>
              <a:rPr lang="en-US" dirty="0">
                <a:sym typeface="Wingdings" panose="05000000000000000000" pitchFamily="2" charset="2"/>
              </a:rPr>
              <a:t> returns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collection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HTML Elements from DOM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53174" y="1905000"/>
            <a:ext cx="108235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header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('header');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nav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('#main-nav');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root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documentElement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0940" y="4332534"/>
            <a:ext cx="10823576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inputs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getElementsByTagName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('li');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towns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getElementsByName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('towns[]');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header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('#nav li');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allLinks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links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contents of HTML elements are stored in text nodes</a:t>
            </a:r>
          </a:p>
          <a:p>
            <a:pPr lvl="1"/>
            <a:r>
              <a:rPr lang="en-US" dirty="0"/>
              <a:t>To access the contents of an element:</a:t>
            </a:r>
          </a:p>
          <a:p>
            <a:pPr lvl="1">
              <a:spcBef>
                <a:spcPts val="28200"/>
              </a:spcBef>
            </a:pPr>
            <a:r>
              <a:rPr lang="en-US" dirty="0"/>
              <a:t>If the element has children, returns all text concatenated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Element Text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2624" y="2510969"/>
            <a:ext cx="10823576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element =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('main');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text = element.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//This is JavaScript!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element.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"Welcome to the DOM";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6037" y="4219096"/>
            <a:ext cx="11556751" cy="1648304"/>
            <a:chOff x="316037" y="4219096"/>
            <a:chExt cx="11556751" cy="16483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037" y="4219096"/>
              <a:ext cx="5213845" cy="164830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9412" y="4232109"/>
              <a:ext cx="5413376" cy="1622278"/>
            </a:xfrm>
            <a:prstGeom prst="rect">
              <a:avLst/>
            </a:prstGeom>
          </p:spPr>
        </p:pic>
        <p:sp>
          <p:nvSpPr>
            <p:cNvPr id="10" name="Arrow: Right 9"/>
            <p:cNvSpPr/>
            <p:nvPr/>
          </p:nvSpPr>
          <p:spPr>
            <a:xfrm>
              <a:off x="5766047" y="4662248"/>
              <a:ext cx="457200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421694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access raw HTML:</a:t>
            </a:r>
          </a:p>
          <a:p>
            <a:pPr>
              <a:spcBef>
                <a:spcPts val="28200"/>
              </a:spcBef>
            </a:pPr>
            <a:r>
              <a:rPr lang="en-US" dirty="0"/>
              <a:t>This will be parsed – beware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XSS attacks</a:t>
            </a:r>
            <a:r>
              <a:rPr lang="en-US" dirty="0"/>
              <a:t>!</a:t>
            </a:r>
          </a:p>
          <a:p>
            <a:r>
              <a:rPr lang="en-US" dirty="0"/>
              <a:t>Changing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textContent</a:t>
            </a:r>
            <a:r>
              <a:rPr lang="en-US" dirty="0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innerHTML</a:t>
            </a:r>
            <a:r>
              <a:rPr lang="en-US" dirty="0"/>
              <a:t> removes all child nodes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Element HTML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2624" y="1905000"/>
            <a:ext cx="10823576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element.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innerHTML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"&lt;p&gt;Welcome to the DOM&lt;/p&gt;";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08175" y="2819400"/>
            <a:ext cx="10372475" cy="2409825"/>
            <a:chOff x="316037" y="2774839"/>
            <a:chExt cx="10372475" cy="24098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037" y="3155600"/>
              <a:ext cx="5213845" cy="1648304"/>
            </a:xfrm>
            <a:prstGeom prst="rect">
              <a:avLst/>
            </a:prstGeom>
          </p:spPr>
        </p:pic>
        <p:sp>
          <p:nvSpPr>
            <p:cNvPr id="10" name="Arrow: Right 9"/>
            <p:cNvSpPr/>
            <p:nvPr/>
          </p:nvSpPr>
          <p:spPr>
            <a:xfrm>
              <a:off x="5766047" y="3584464"/>
              <a:ext cx="457200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9412" y="2774839"/>
              <a:ext cx="4229100" cy="240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21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/>
              <a:t> of input elements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properties </a:t>
            </a:r>
            <a:r>
              <a:rPr lang="en-US" dirty="0"/>
              <a:t>on them: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Element Values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2624" y="4915822"/>
            <a:ext cx="10823576" cy="15611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element =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num = Number(element.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element.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56;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781" y="1905000"/>
            <a:ext cx="4438650" cy="2705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8761"/>
          <a:stretch/>
        </p:blipFill>
        <p:spPr>
          <a:xfrm>
            <a:off x="7193930" y="1852612"/>
            <a:ext cx="3223113" cy="28098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527380" y="3062288"/>
            <a:ext cx="2503723" cy="333375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85758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4230</TotalTime>
  <Words>2457</Words>
  <Application>Microsoft Office PowerPoint</Application>
  <PresentationFormat>Custom</PresentationFormat>
  <Paragraphs>343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Wingdings</vt:lpstr>
      <vt:lpstr>Wingdings 2</vt:lpstr>
      <vt:lpstr>SoftUni 16x9</vt:lpstr>
      <vt:lpstr>Document Object Model</vt:lpstr>
      <vt:lpstr>Table of Contents</vt:lpstr>
      <vt:lpstr>Have a Question?</vt:lpstr>
      <vt:lpstr>Document Object Model (DOM)</vt:lpstr>
      <vt:lpstr>What is DOM?</vt:lpstr>
      <vt:lpstr>Selecting HTML Elements from DOM</vt:lpstr>
      <vt:lpstr>Accessing Element Text</vt:lpstr>
      <vt:lpstr>Accessing Element HTML</vt:lpstr>
      <vt:lpstr>Accessing Element Values</vt:lpstr>
      <vt:lpstr>Problem: Sum Numbers</vt:lpstr>
      <vt:lpstr>Solution: Sum Numbers</vt:lpstr>
      <vt:lpstr>DOM API: Element Properties</vt:lpstr>
      <vt:lpstr>Problem: Show More Text</vt:lpstr>
      <vt:lpstr>Problem: Show More Text – HTML</vt:lpstr>
      <vt:lpstr>Solution: Show More Text</vt:lpstr>
      <vt:lpstr>CSS Selectors</vt:lpstr>
      <vt:lpstr>Problem: Collect List Items</vt:lpstr>
      <vt:lpstr>Problem: Collect List Items – HTML</vt:lpstr>
      <vt:lpstr>Solution: Collect List Items</vt:lpstr>
      <vt:lpstr>Problem: Colorize Table Rows</vt:lpstr>
      <vt:lpstr>Solution: Colorize Table Rows</vt:lpstr>
      <vt:lpstr>Practice: Document Object Model</vt:lpstr>
      <vt:lpstr>Browser Object Model (BOM)</vt:lpstr>
      <vt:lpstr>Browser Object Model (BOM)</vt:lpstr>
      <vt:lpstr>Playing with BOM</vt:lpstr>
      <vt:lpstr>SetInterval() / ClearInterval()</vt:lpstr>
      <vt:lpstr>Problem: Countdown Timer</vt:lpstr>
      <vt:lpstr>Solution: Countdown Timer</vt:lpstr>
      <vt:lpstr>Problem: Extract Parenthesis</vt:lpstr>
      <vt:lpstr>Problem: Extract Parenthesis (2)</vt:lpstr>
      <vt:lpstr>Solution: Extract Parenthesis</vt:lpstr>
      <vt:lpstr>Problem: Sum Table</vt:lpstr>
      <vt:lpstr>Problem: Sum Table (2)</vt:lpstr>
      <vt:lpstr>Solution: Sum Table</vt:lpstr>
      <vt:lpstr>Practice: Document Object Model</vt:lpstr>
      <vt:lpstr>Summary</vt:lpstr>
      <vt:lpstr>Document Object Model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DOM, BOM and JS Events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Viktor Kostadinov</cp:lastModifiedBy>
  <cp:revision>192</cp:revision>
  <dcterms:created xsi:type="dcterms:W3CDTF">2014-01-02T17:00:34Z</dcterms:created>
  <dcterms:modified xsi:type="dcterms:W3CDTF">2017-06-19T12:45:08Z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